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Ubuntu"/>
      <p:regular r:id="rId56"/>
      <p:bold r:id="rId57"/>
      <p:italic r:id="rId58"/>
      <p:boldItalic r:id="rId59"/>
    </p:embeddedFont>
    <p:embeddedFont>
      <p:font typeface="Roboto"/>
      <p:regular r:id="rId60"/>
      <p:bold r:id="rId61"/>
      <p:italic r:id="rId62"/>
      <p:boldItalic r:id="rId63"/>
    </p:embeddedFont>
    <p:embeddedFont>
      <p:font typeface="Montserrat"/>
      <p:regular r:id="rId64"/>
      <p:bold r:id="rId65"/>
      <p:italic r:id="rId66"/>
      <p:boldItalic r:id="rId67"/>
    </p:embeddedFont>
    <p:embeddedFont>
      <p:font typeface="Lato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6D799CD-7EA8-493C-8F26-9CD22F02DF40}">
  <a:tblStyle styleId="{96D799CD-7EA8-493C-8F26-9CD22F02DF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Lato-boldItalic.fntdata"/><Relationship Id="rId70" Type="http://schemas.openxmlformats.org/officeDocument/2006/relationships/font" Target="fonts/Lato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-italic.fntdata"/><Relationship Id="rId61" Type="http://schemas.openxmlformats.org/officeDocument/2006/relationships/font" Target="fonts/Roboto-bold.fntdata"/><Relationship Id="rId20" Type="http://schemas.openxmlformats.org/officeDocument/2006/relationships/slide" Target="slides/slide15.xml"/><Relationship Id="rId64" Type="http://schemas.openxmlformats.org/officeDocument/2006/relationships/font" Target="fonts/Montserrat-regular.fntdata"/><Relationship Id="rId63" Type="http://schemas.openxmlformats.org/officeDocument/2006/relationships/font" Target="fonts/Roboto-boldItalic.fntdata"/><Relationship Id="rId22" Type="http://schemas.openxmlformats.org/officeDocument/2006/relationships/slide" Target="slides/slide17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.fntdata"/><Relationship Id="rId24" Type="http://schemas.openxmlformats.org/officeDocument/2006/relationships/slide" Target="slides/slide19.xml"/><Relationship Id="rId68" Type="http://schemas.openxmlformats.org/officeDocument/2006/relationships/font" Target="fonts/Lato-regular.fntdata"/><Relationship Id="rId23" Type="http://schemas.openxmlformats.org/officeDocument/2006/relationships/slide" Target="slides/slide18.xml"/><Relationship Id="rId67" Type="http://schemas.openxmlformats.org/officeDocument/2006/relationships/font" Target="fonts/Montserrat-boldItalic.fntdata"/><Relationship Id="rId60" Type="http://schemas.openxmlformats.org/officeDocument/2006/relationships/font" Target="fonts/Robot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Lato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Ubuntu-bold.fntdata"/><Relationship Id="rId12" Type="http://schemas.openxmlformats.org/officeDocument/2006/relationships/slide" Target="slides/slide7.xml"/><Relationship Id="rId56" Type="http://schemas.openxmlformats.org/officeDocument/2006/relationships/font" Target="fonts/Ubuntu-regular.fntdata"/><Relationship Id="rId15" Type="http://schemas.openxmlformats.org/officeDocument/2006/relationships/slide" Target="slides/slide10.xml"/><Relationship Id="rId59" Type="http://schemas.openxmlformats.org/officeDocument/2006/relationships/font" Target="fonts/Ubuntu-boldItalic.fntdata"/><Relationship Id="rId14" Type="http://schemas.openxmlformats.org/officeDocument/2006/relationships/slide" Target="slides/slide9.xml"/><Relationship Id="rId58" Type="http://schemas.openxmlformats.org/officeDocument/2006/relationships/font" Target="fonts/Ubuntu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Cut this slide -Sean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video shows the guidance system working within Gazebo. The drone autonomously arms, performs </a:t>
            </a:r>
            <a:r>
              <a:rPr lang="en-GB"/>
              <a:t>takeoff</a:t>
            </a:r>
            <a:r>
              <a:rPr lang="en-GB"/>
              <a:t> and proceeds towards waypoint in search mode. At approximately 45 seconds the drone is manually triggered into pursuit mode to test obstacle avoidance. When the drone closes within 2 meters of an obstacle it is </a:t>
            </a:r>
            <a:r>
              <a:rPr lang="en-GB"/>
              <a:t>autonomously</a:t>
            </a:r>
            <a:r>
              <a:rPr lang="en-GB"/>
              <a:t> forced back into </a:t>
            </a:r>
            <a:r>
              <a:rPr lang="en-GB"/>
              <a:t>search</a:t>
            </a:r>
            <a:r>
              <a:rPr lang="en-GB"/>
              <a:t> mode. As you can see, the drone continues back to waypoint navigation.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Shape 5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Reduced competition arena size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Expected total impulse reduced by 17%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Longer estimated TOF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Removed obstacles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New Propellers </a:t>
            </a:r>
            <a:r>
              <a:rPr lang="en-GB" sz="1400">
                <a:latin typeface="Lato"/>
                <a:ea typeface="Lato"/>
                <a:cs typeface="Lato"/>
                <a:sym typeface="Lato"/>
              </a:rPr>
              <a:t>Gives much better efficiency for acceptable drop in maximum thrust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0.25” ABS plastic material.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Use of CNC router to assist in cage manufacture.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0.116” threaded nylon rods with nylon nuts to connect the top and bottom of cage together.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b="1" lang="en-GB" sz="1200">
                <a:latin typeface="Lato"/>
                <a:ea typeface="Lato"/>
                <a:cs typeface="Lato"/>
                <a:sym typeface="Lato"/>
              </a:rPr>
              <a:t>Issues we ran into </a:t>
            </a:r>
            <a:endParaRPr b="1" sz="12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-GB" sz="1400">
                <a:latin typeface="Lato"/>
                <a:ea typeface="Lato"/>
                <a:cs typeface="Lato"/>
                <a:sym typeface="Lato"/>
              </a:rPr>
              <a:t>Induced vibration creates oscillation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-GB" sz="1400">
                <a:latin typeface="Lato"/>
                <a:ea typeface="Lato"/>
                <a:cs typeface="Lato"/>
                <a:sym typeface="Lato"/>
              </a:rPr>
              <a:t>Oscillation exceeds what is allowable for stable flight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Lato"/>
                <a:ea typeface="Lato"/>
                <a:cs typeface="Lato"/>
                <a:sym typeface="Lato"/>
              </a:rPr>
              <a:t>Potential Solutions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-GB" sz="1400">
                <a:latin typeface="Lato"/>
                <a:ea typeface="Lato"/>
                <a:cs typeface="Lato"/>
                <a:sym typeface="Lato"/>
              </a:rPr>
              <a:t>Reinforce cage supports with tape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Char char="●"/>
            </a:pPr>
            <a:r>
              <a:rPr lang="en-GB" sz="1400">
                <a:latin typeface="Lato"/>
                <a:ea typeface="Lato"/>
                <a:cs typeface="Lato"/>
                <a:sym typeface="Lato"/>
              </a:rPr>
              <a:t>Additional connection points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5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Relationship Id="rId6" Type="http://schemas.openxmlformats.org/officeDocument/2006/relationships/hyperlink" Target="#slide=id.g1f87997393_0_787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182C1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Shape 10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Shape 11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Shape 1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Shape 15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Shape 16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Shape 137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Shape 138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Shape 139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Shape 14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Shape 14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Shape 159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Shape 163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Shape 164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Shape 16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Shape 16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Shape 16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Shape 170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Shape 171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Shape 1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Shape 174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Shape 175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Shape 177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Shape 1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Shape 179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Shape 180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Shape 181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Shape 182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Shape 18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Shape 18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Shape 203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Shape 206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Shape 207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Shape 208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Shape 209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Shape 213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Shape 2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Shape 217">
            <a:hlinkClick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Shape 218">
            <a:hlinkClick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Shape 219">
            <a:hlinkClick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Shape 220">
            <a:hlinkClick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Shape 22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Shape 22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182C1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Shape 19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Shape 37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Shape 39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Shape 40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  <a:effectLst>
            <a:outerShdw blurRad="57150" rotWithShape="0" algn="bl" dir="5400000" dist="19050">
              <a:srgbClr val="182C1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Shape 41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Shape 42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bg>
      <p:bgPr>
        <a:solidFill>
          <a:srgbClr val="182C1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Shape 4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Shape 4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Shape 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Shape 6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rgbClr val="182C1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Shape 68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Shape 69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Shape 7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Shape 7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Shape 7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1">
  <p:cSld name="TITLE_AND_BODY_2">
    <p:bg>
      <p:bgPr>
        <a:solidFill>
          <a:srgbClr val="182C1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Shape 78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80" name="Shape 80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Shape 81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Shape 82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Shape 83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Shape 8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Shape 8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Shape 8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2">
  <p:cSld name="TITLE_AND_BODY_2_1">
    <p:bg>
      <p:bgPr>
        <a:solidFill>
          <a:srgbClr val="182C1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Shape 91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Shape 92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Shape 93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Shape 94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Shape 95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Shape 9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Shape 9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Shape 99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>
                <a:solidFill>
                  <a:srgbClr val="000000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>
                <a:solidFill>
                  <a:srgbClr val="000000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Shape 104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Shape 10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Shape 10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Shape 11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Shape 116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Shape 117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Shape 118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Shape 11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Shape 12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Shape 1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82C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Shape 126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Shape 128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Shape 12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Shape 13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Shape 132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rgbClr val="182C1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rive.google.com/file/d/11-lrT_qdH7sPdK8fL85cSjxPBptvEbXM/view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4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gif"/><Relationship Id="rId4" Type="http://schemas.openxmlformats.org/officeDocument/2006/relationships/image" Target="../media/image49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30.jpg"/><Relationship Id="rId8" Type="http://schemas.openxmlformats.org/officeDocument/2006/relationships/image" Target="../media/image3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drive.google.com/file/d/1RNHp1Mc-Lnqr_87jsGCnw1gVA18Rnye6/view" TargetMode="External"/><Relationship Id="rId4" Type="http://schemas.openxmlformats.org/officeDocument/2006/relationships/image" Target="../media/image4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drive.google.com/file/d/1ozFGpviOmriesXfr3hxKM4h-LuMC8trO/view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ctrTitle"/>
          </p:nvPr>
        </p:nvSpPr>
        <p:spPr>
          <a:xfrm>
            <a:off x="3537150" y="12736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ECE Green Team Final </a:t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QUAD</a:t>
            </a:r>
            <a:br>
              <a:rPr lang="en-GB" sz="1800"/>
            </a:br>
            <a:r>
              <a:rPr lang="en-GB" sz="1800"/>
              <a:t>(</a:t>
            </a:r>
            <a:r>
              <a:rPr lang="en-GB" sz="1800"/>
              <a:t>Quick UAV-Attacking Drone)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Camera Mount</a:t>
            </a:r>
            <a:endParaRPr/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922975" y="1545575"/>
            <a:ext cx="4120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Inability to integrate and assemble gimbal created need for camera mount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Used parts from QWinOut 3-axle gimbal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Zip-tied and epoxied  connected parts 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Dampers used for dissipating vibration which affects camera </a:t>
            </a:r>
            <a:endParaRPr sz="1800"/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0725" y="1420725"/>
            <a:ext cx="3137145" cy="3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 title="Quad Assembly.mp4">
            <a:hlinkClick r:id="rId3"/>
          </p:cNvPr>
          <p:cNvSpPr/>
          <p:nvPr/>
        </p:nvSpPr>
        <p:spPr>
          <a:xfrm>
            <a:off x="1594375" y="338538"/>
            <a:ext cx="5955250" cy="44664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Avionics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Hardware Diagram</a:t>
            </a:r>
            <a:endParaRPr/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950" y="1051150"/>
            <a:ext cx="6490099" cy="39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Manual Control - Transmitter</a:t>
            </a:r>
            <a:endParaRPr/>
          </a:p>
        </p:txBody>
      </p:sp>
      <p:sp>
        <p:nvSpPr>
          <p:cNvPr id="308" name="Shape 308"/>
          <p:cNvSpPr txBox="1"/>
          <p:nvPr/>
        </p:nvSpPr>
        <p:spPr>
          <a:xfrm>
            <a:off x="3858900" y="1361500"/>
            <a:ext cx="19161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1297500" y="1613800"/>
            <a:ext cx="4183800" cy="23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600">
                <a:solidFill>
                  <a:srgbClr val="FFFFFF"/>
                </a:solidFill>
              </a:rPr>
              <a:t>FrSky Taranis 7X transmitter</a:t>
            </a:r>
            <a:endParaRPr sz="16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600">
                <a:solidFill>
                  <a:srgbClr val="FFFFFF"/>
                </a:solidFill>
              </a:rPr>
              <a:t>2.4GHz 16-channel Transmitter</a:t>
            </a:r>
            <a:endParaRPr sz="16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600">
                <a:solidFill>
                  <a:srgbClr val="FFFFFF"/>
                </a:solidFill>
              </a:rPr>
              <a:t>GUI to assign channels for quadcopter control functions (Rudder, Throttle, Elevation, Alerion)</a:t>
            </a:r>
            <a:endParaRPr sz="16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600">
                <a:solidFill>
                  <a:srgbClr val="FFFFFF"/>
                </a:solidFill>
              </a:rPr>
              <a:t>Frequency switching for minimal noise interference</a:t>
            </a:r>
            <a:endParaRPr sz="1800"/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325" y="1613800"/>
            <a:ext cx="2508225" cy="22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5885288" y="3847150"/>
            <a:ext cx="25083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FrSky Taranis 7X Transmitter</a:t>
            </a:r>
            <a:endParaRPr b="1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Flight Controller</a:t>
            </a:r>
            <a:endParaRPr/>
          </a:p>
        </p:txBody>
      </p:sp>
      <p:sp>
        <p:nvSpPr>
          <p:cNvPr id="317" name="Shape 317"/>
          <p:cNvSpPr txBox="1"/>
          <p:nvPr/>
        </p:nvSpPr>
        <p:spPr>
          <a:xfrm>
            <a:off x="3858900" y="1361500"/>
            <a:ext cx="19161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1297500" y="1361500"/>
            <a:ext cx="4183800" cy="31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</a:rPr>
              <a:t>Decision Criteria: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Commercially available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Provides core flight control features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Highly customizable (preferably open-source hardware/software)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Support for remote-controlled and closed-loop guidance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Compatibility with onboard processing computer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MAVLink communication protocol support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5885288" y="4071375"/>
            <a:ext cx="25083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Pixhawk 2.4.8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1400" y="1759923"/>
            <a:ext cx="1916100" cy="235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Flight Controller Specifications</a:t>
            </a:r>
            <a:endParaRPr/>
          </a:p>
        </p:txBody>
      </p:sp>
      <p:sp>
        <p:nvSpPr>
          <p:cNvPr id="326" name="Shape 326"/>
          <p:cNvSpPr txBox="1"/>
          <p:nvPr/>
        </p:nvSpPr>
        <p:spPr>
          <a:xfrm>
            <a:off x="3858900" y="1361500"/>
            <a:ext cx="19161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8250" y="1062575"/>
            <a:ext cx="4447501" cy="333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2354850" y="4393700"/>
            <a:ext cx="44343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APM vs PixHawk Comparison</a:t>
            </a:r>
            <a:endParaRPr b="1" sz="12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Onboard Computer</a:t>
            </a:r>
            <a:endParaRPr/>
          </a:p>
        </p:txBody>
      </p:sp>
      <p:sp>
        <p:nvSpPr>
          <p:cNvPr id="334" name="Shape 334"/>
          <p:cNvSpPr txBox="1"/>
          <p:nvPr/>
        </p:nvSpPr>
        <p:spPr>
          <a:xfrm>
            <a:off x="3858900" y="1361500"/>
            <a:ext cx="19161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1297500" y="1361500"/>
            <a:ext cx="4183800" cy="31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</a:rPr>
              <a:t>Decision Criteria: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Processing power for image processing, path planning, and decision making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Software compatibility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MAVLink  support for communication with controller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Low latency for real-time processing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400">
                <a:solidFill>
                  <a:srgbClr val="FFFFFF"/>
                </a:solidFill>
              </a:rPr>
              <a:t>Wireless capabilities for video transmission</a:t>
            </a:r>
            <a:endParaRPr sz="1400">
              <a:solidFill>
                <a:srgbClr val="FFFFFF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5885288" y="3855925"/>
            <a:ext cx="25083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Raspberry Pi 3B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538" y="1397200"/>
            <a:ext cx="2449817" cy="245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Onboard Computer</a:t>
            </a:r>
            <a:r>
              <a:rPr lang="en-GB"/>
              <a:t> Specifications</a:t>
            </a:r>
            <a:endParaRPr/>
          </a:p>
        </p:txBody>
      </p:sp>
      <p:sp>
        <p:nvSpPr>
          <p:cNvPr id="343" name="Shape 343"/>
          <p:cNvSpPr txBox="1"/>
          <p:nvPr/>
        </p:nvSpPr>
        <p:spPr>
          <a:xfrm>
            <a:off x="3858900" y="1361500"/>
            <a:ext cx="19161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565" y="1307850"/>
            <a:ext cx="6360824" cy="30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Onboard Computer Changes</a:t>
            </a:r>
            <a:endParaRPr/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6888" y="535450"/>
            <a:ext cx="1864849" cy="15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>
            <p:ph idx="1" type="body"/>
          </p:nvPr>
        </p:nvSpPr>
        <p:spPr>
          <a:xfrm>
            <a:off x="6421263" y="4366000"/>
            <a:ext cx="19161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Raspberry Pi 3</a:t>
            </a:r>
            <a:endParaRPr sz="1800"/>
          </a:p>
        </p:txBody>
      </p:sp>
      <p:sp>
        <p:nvSpPr>
          <p:cNvPr id="352" name="Shape 352"/>
          <p:cNvSpPr txBox="1"/>
          <p:nvPr/>
        </p:nvSpPr>
        <p:spPr>
          <a:xfrm>
            <a:off x="3858900" y="1361500"/>
            <a:ext cx="19161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Image result for raspberry pi 3" id="353" name="Shape 353"/>
          <p:cNvPicPr preferRelativeResize="0"/>
          <p:nvPr/>
        </p:nvPicPr>
        <p:blipFill rotWithShape="1">
          <a:blip r:embed="rId4">
            <a:alphaModFix/>
          </a:blip>
          <a:srcRect b="7801" l="7831" r="8317" t="9375"/>
          <a:stretch/>
        </p:blipFill>
        <p:spPr>
          <a:xfrm>
            <a:off x="6124200" y="2714075"/>
            <a:ext cx="2510224" cy="165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>
            <p:ph idx="1" type="body"/>
          </p:nvPr>
        </p:nvSpPr>
        <p:spPr>
          <a:xfrm>
            <a:off x="1297500" y="1535525"/>
            <a:ext cx="4183800" cy="26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Initially chose Raspberry Pi 3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Switched to odroid, switched back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ODROID Benefits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Processing power and speed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More RAM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Less weight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Vision algorithms worked better on the Pi than the ODROID</a:t>
            </a:r>
            <a:endParaRPr sz="1800"/>
          </a:p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421263" y="2176375"/>
            <a:ext cx="19161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/>
              <a:t>ODRIOD-XU4Q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Overview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Navigation Sensors</a:t>
            </a:r>
            <a:endParaRPr/>
          </a:p>
        </p:txBody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x="6420288" y="4502275"/>
            <a:ext cx="19161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LIDAR LiteV3</a:t>
            </a:r>
            <a:endParaRPr sz="1400"/>
          </a:p>
        </p:txBody>
      </p:sp>
      <p:sp>
        <p:nvSpPr>
          <p:cNvPr id="362" name="Shape 362"/>
          <p:cNvSpPr txBox="1"/>
          <p:nvPr/>
        </p:nvSpPr>
        <p:spPr>
          <a:xfrm>
            <a:off x="3858900" y="1361500"/>
            <a:ext cx="1916100" cy="17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1297500" y="1402600"/>
            <a:ext cx="4701000" cy="29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Need for additional sensors to allow for flight in indoor or GPS-inhibited venues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PX4FLOW - Optical Flow Sensor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XY Movement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LIDAR LiteV3 - RangeFinder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Z Movement (Altitude)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Work well but are easily uncalibrated</a:t>
            </a:r>
            <a:endParaRPr sz="1800"/>
          </a:p>
        </p:txBody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420288" y="2312650"/>
            <a:ext cx="19161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400"/>
              <a:t>PX4FLOW</a:t>
            </a:r>
            <a:endParaRPr sz="1400"/>
          </a:p>
        </p:txBody>
      </p:sp>
      <p:pic>
        <p:nvPicPr>
          <p:cNvPr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663175" y="692797"/>
            <a:ext cx="1430325" cy="18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7088" y="2788775"/>
            <a:ext cx="1842515" cy="174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Proximity Sensors</a:t>
            </a:r>
            <a:endParaRPr/>
          </a:p>
        </p:txBody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1297500" y="97130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Cost effective and reliable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Relatively small, allowing multiple sensors 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Used for wall detection to avoid fatal collisions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Large field of view per sensor (approx 30 degrees)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Distance range: 20mm - 5m</a:t>
            </a:r>
            <a:endParaRPr sz="14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658" y="2466975"/>
            <a:ext cx="4470691" cy="22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>
            <p:ph idx="1" type="body"/>
          </p:nvPr>
        </p:nvSpPr>
        <p:spPr>
          <a:xfrm>
            <a:off x="2336637" y="4614450"/>
            <a:ext cx="44706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/>
              <a:t>HC-SR04 Ultrasonic Sensor Performance</a:t>
            </a:r>
            <a:endParaRPr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Primary Battery</a:t>
            </a:r>
            <a:r>
              <a:rPr lang="en-GB"/>
              <a:t> </a:t>
            </a:r>
            <a:endParaRPr/>
          </a:p>
        </p:txBody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19025" y="1580025"/>
            <a:ext cx="4575000" cy="31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Four motors draw a maximum of 23 amps for a total of 92 amps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Producing an average thrust of 3300 grams requires about 44 A. Over ten minutes this requires  around 7300 mAh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To keep mass down it was decided to replace the battery at roughly the 5 minute mark</a:t>
            </a:r>
            <a:endParaRPr sz="1400"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Battery chosen was a Venom 5400 mAh 3S battery with a 20C rating and only 390 grams able to provide </a:t>
            </a:r>
            <a:endParaRPr sz="1400"/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975" y="1580028"/>
            <a:ext cx="3109901" cy="244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Secondary</a:t>
            </a:r>
            <a:r>
              <a:rPr lang="en-GB"/>
              <a:t> Battery</a:t>
            </a:r>
            <a:endParaRPr/>
          </a:p>
        </p:txBody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977650" y="1521700"/>
            <a:ext cx="3999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To avoid “brownout” caused by high amp draw from motors, the flight controller, MCU, sensors, and companion computer is powered from secondary battery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Turnigy 1000mAh 2S 20C LiPo is a</a:t>
            </a:r>
            <a:r>
              <a:rPr lang="en-GB" sz="1800"/>
              <a:t>ble to easily provide enough power to all electronics for the full 10 minutes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Fairly lightweight at 82 grams</a:t>
            </a:r>
            <a:endParaRPr sz="1800"/>
          </a:p>
        </p:txBody>
      </p:sp>
      <p:pic>
        <p:nvPicPr>
          <p:cNvPr id="388" name="Shape 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825" y="1521700"/>
            <a:ext cx="2911200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/>
        </p:nvSpPr>
        <p:spPr>
          <a:xfrm>
            <a:off x="1272375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Voltage Conversion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4" name="Shape 3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588" y="1307850"/>
            <a:ext cx="8282818" cy="353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MCU</a:t>
            </a:r>
            <a:endParaRPr/>
          </a:p>
        </p:txBody>
      </p:sp>
      <p:pic>
        <p:nvPicPr>
          <p:cNvPr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537" y="915075"/>
            <a:ext cx="7780925" cy="399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Board View</a:t>
            </a:r>
            <a:endParaRPr/>
          </a:p>
        </p:txBody>
      </p: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449" y="933425"/>
            <a:ext cx="5655125" cy="393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PCB Finalization</a:t>
            </a:r>
            <a:endParaRPr/>
          </a:p>
        </p:txBody>
      </p:sp>
      <p:pic>
        <p:nvPicPr>
          <p:cNvPr id="412" name="Shape 412"/>
          <p:cNvPicPr preferRelativeResize="0"/>
          <p:nvPr/>
        </p:nvPicPr>
        <p:blipFill rotWithShape="1">
          <a:blip r:embed="rId3">
            <a:alphaModFix/>
          </a:blip>
          <a:srcRect b="17550" l="10546" r="21844" t="11768"/>
          <a:stretch/>
        </p:blipFill>
        <p:spPr>
          <a:xfrm rot="-5400000">
            <a:off x="2643574" y="219649"/>
            <a:ext cx="3856851" cy="537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Software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b="0" l="1661" r="0" t="4516"/>
          <a:stretch/>
        </p:blipFill>
        <p:spPr>
          <a:xfrm>
            <a:off x="702462" y="102100"/>
            <a:ext cx="7739076" cy="483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Objective</a:t>
            </a:r>
            <a:endParaRPr/>
          </a:p>
        </p:txBody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Design and build an unmanned aerial vehicle (UAV) robocopter that performs autonomous detection, tracking, and pursuit of multiple target UAVs.</a:t>
            </a:r>
            <a:endParaRPr sz="2000">
              <a:solidFill>
                <a:srgbClr val="FFFFFF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/>
        </p:nvSpPr>
        <p:spPr>
          <a:xfrm>
            <a:off x="657225" y="1154850"/>
            <a:ext cx="6380400" cy="3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Input: Video feed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Output: Bounding box around target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Use detection information for guidance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Transmit detection image to GS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Requirements: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Real-time speed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Must react quickly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Limited processing power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High accuracy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■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Precision, recall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Vision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9" name="Shape 429"/>
          <p:cNvPicPr preferRelativeResize="0"/>
          <p:nvPr/>
        </p:nvPicPr>
        <p:blipFill rotWithShape="1">
          <a:blip r:embed="rId3">
            <a:alphaModFix/>
          </a:blip>
          <a:srcRect b="0" l="6906" r="15145" t="17844"/>
          <a:stretch/>
        </p:blipFill>
        <p:spPr>
          <a:xfrm>
            <a:off x="4787000" y="2515000"/>
            <a:ext cx="4209000" cy="249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5002" y="4230900"/>
            <a:ext cx="1091198" cy="77302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/>
          <p:nvPr/>
        </p:nvSpPr>
        <p:spPr>
          <a:xfrm>
            <a:off x="1145525" y="346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Detection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788900" y="1293875"/>
            <a:ext cx="5198400" cy="3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Detect image features (keypoints)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“ORB: an efficient alternative to SIFT or SURF", 2011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Match to learned features of target objects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Weight keypoints by color</a:t>
            </a: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HSV color space ranges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 ranges per UAV 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See hue histograms of different objects below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Fit bounding box around object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Window with greatest sum of  keypoint weights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Candidate window centers: colored keypoints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Track object keypoints between frames 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Optical flow on keypoints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437" name="Shape 4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575" y="4242746"/>
            <a:ext cx="1091198" cy="74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4289" y="4230900"/>
            <a:ext cx="1091198" cy="77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7525" y="583137"/>
            <a:ext cx="2933775" cy="329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Vision Demo</a:t>
            </a:r>
            <a:endParaRPr/>
          </a:p>
        </p:txBody>
      </p:sp>
      <p:pic>
        <p:nvPicPr>
          <p:cNvPr id="445" name="Shape 4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0250"/>
            <a:ext cx="6277066" cy="353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0475" y="-164800"/>
            <a:ext cx="4670400" cy="262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/>
        </p:nvSpPr>
        <p:spPr>
          <a:xfrm>
            <a:off x="1105325" y="37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422275" y="1246850"/>
            <a:ext cx="4880400" cy="3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Video collection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Take videos of each UAV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Vary angles and distances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Try to match competition conditions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 labelling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Frame by frame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Define bounding box around object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Save image and box dimensions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Feature extraction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Find keypoints w</a:t>
            </a: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ithin bounding boxes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Save descriptors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3" name="Shape 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992" y="1922737"/>
            <a:ext cx="1626627" cy="129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244" y="3240462"/>
            <a:ext cx="1993482" cy="131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0998" y="605013"/>
            <a:ext cx="1967984" cy="129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5720" y="588213"/>
            <a:ext cx="1792930" cy="131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1725" y="3240444"/>
            <a:ext cx="1552105" cy="1298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7633" y="1922742"/>
            <a:ext cx="1929125" cy="129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900" y="2037300"/>
            <a:ext cx="3571450" cy="24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Shape 464"/>
          <p:cNvSpPr txBox="1"/>
          <p:nvPr/>
        </p:nvSpPr>
        <p:spPr>
          <a:xfrm>
            <a:off x="1105325" y="312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Pursuit Guidance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944300" y="1007650"/>
            <a:ext cx="8591100" cy="3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eyes of the pursuit is the camera</a:t>
            </a:r>
            <a:endParaRPr sz="1800" strike="sng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Determine relative angle of detected object in view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Goal: Keep target in center of view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Reduce error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Example: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 axis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 is middle, 20 is the total length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120 degree field of view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Relative angle = 5 - 10 * 120/20 = -30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 axis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15 is middle, length is 30,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180 degree field of view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Char char="○"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Relative angle = 20-15 * 180/30 = 30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6" name="Shape 466"/>
          <p:cNvCxnSpPr/>
          <p:nvPr/>
        </p:nvCxnSpPr>
        <p:spPr>
          <a:xfrm>
            <a:off x="7199100" y="3297350"/>
            <a:ext cx="606000" cy="471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/>
          <p:nvPr/>
        </p:nvSpPr>
        <p:spPr>
          <a:xfrm>
            <a:off x="1075200" y="292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GNC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1075200" y="1078000"/>
            <a:ext cx="8520600" cy="3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Guidance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Direction, velocity, acceleration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Generate guidance commands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Move towards target/waypoints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Navigation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Localization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Control 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Translate guidance commands to mechanical control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Ensure stable flight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Generate motor power commands for each motor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Shape 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5100" y="152400"/>
            <a:ext cx="515381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3812" y="2063124"/>
            <a:ext cx="1554400" cy="5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9385" y="4481647"/>
            <a:ext cx="1803276" cy="3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3813" y="2985164"/>
            <a:ext cx="1554400" cy="83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6463" y="308304"/>
            <a:ext cx="989076" cy="121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/>
        </p:nvSpPr>
        <p:spPr>
          <a:xfrm>
            <a:off x="1075175" y="316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Navigation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Shape 487"/>
          <p:cNvSpPr txBox="1"/>
          <p:nvPr/>
        </p:nvSpPr>
        <p:spPr>
          <a:xfrm>
            <a:off x="724900" y="1384188"/>
            <a:ext cx="4265400" cy="29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Localization: Positioning and Orientation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GPS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Absolute coordinates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Optical flow camera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Aimed downward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Measure x-y movement 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b="1"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Laser rangefinder</a:t>
            </a:r>
            <a:endParaRPr b="1"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○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Measure altitude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88" name="Shape 488"/>
          <p:cNvPicPr preferRelativeResize="0"/>
          <p:nvPr/>
        </p:nvPicPr>
        <p:blipFill rotWithShape="1">
          <a:blip r:embed="rId3">
            <a:alphaModFix/>
          </a:blip>
          <a:srcRect b="5060" l="9309" r="12977" t="0"/>
          <a:stretch/>
        </p:blipFill>
        <p:spPr>
          <a:xfrm>
            <a:off x="5427674" y="1384200"/>
            <a:ext cx="3196928" cy="29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/>
        </p:nvSpPr>
        <p:spPr>
          <a:xfrm>
            <a:off x="1125400" y="272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Search</a:t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1053275" y="1017725"/>
            <a:ext cx="8520600" cy="3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Waypoint navigation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Represent a map as an array, easier use, faster search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Look around when the waypoint is reached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5" name="Shape 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275" y="2180675"/>
            <a:ext cx="3517600" cy="25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1338" y="3220163"/>
            <a:ext cx="2962275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New Search </a:t>
            </a:r>
            <a:endParaRPr/>
          </a:p>
        </p:txBody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872000" y="1555025"/>
            <a:ext cx="3753600" cy="31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Pattern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Takeoff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Travel to waypoint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360 degree turn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20 degree turn 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2nd waypoint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Repeat waypoints until Pursuit</a:t>
            </a:r>
            <a:endParaRPr sz="1800"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Suits course better</a:t>
            </a:r>
            <a:endParaRPr sz="1800"/>
          </a:p>
        </p:txBody>
      </p:sp>
      <p:pic>
        <p:nvPicPr>
          <p:cNvPr id="503" name="Shape 503"/>
          <p:cNvPicPr preferRelativeResize="0"/>
          <p:nvPr/>
        </p:nvPicPr>
        <p:blipFill rotWithShape="1">
          <a:blip r:embed="rId3">
            <a:alphaModFix/>
          </a:blip>
          <a:srcRect b="0" l="0" r="0" t="9575"/>
          <a:stretch/>
        </p:blipFill>
        <p:spPr>
          <a:xfrm>
            <a:off x="5058125" y="1232775"/>
            <a:ext cx="3753550" cy="334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Client Requirements</a:t>
            </a:r>
            <a:endParaRPr/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</a:rPr>
              <a:t>Requirements</a:t>
            </a:r>
            <a:endParaRPr b="1"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UAV with maximum size of 4’x4’x4’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Minimum of one sensory modality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Autonomous flight and control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Autonomous obstacle avoidance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Protective cage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Wireless stream to ground station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Video symbology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Modes: Search, Pursue, Reset, Repair</a:t>
            </a:r>
            <a:endParaRPr/>
          </a:p>
        </p:txBody>
      </p:sp>
      <p:sp>
        <p:nvSpPr>
          <p:cNvPr id="246" name="Shape 246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</a:rPr>
              <a:t>Goals</a:t>
            </a:r>
            <a:endParaRPr b="1"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10-minute flight time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Low-latency video stream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Cost-effective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Modular design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-GB" sz="1400">
                <a:solidFill>
                  <a:srgbClr val="FFFFFF"/>
                </a:solidFill>
              </a:rPr>
              <a:t>Resistant to environmental changes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 title="VID_20180410_195836.mp4">
            <a:hlinkClick r:id="rId3"/>
          </p:cNvPr>
          <p:cNvSpPr/>
          <p:nvPr/>
        </p:nvSpPr>
        <p:spPr>
          <a:xfrm>
            <a:off x="1479613" y="252463"/>
            <a:ext cx="6184775" cy="463857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/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Simulation and Testing</a:t>
            </a:r>
            <a:endParaRPr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/>
        </p:nvSpPr>
        <p:spPr>
          <a:xfrm>
            <a:off x="1085225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Simulation Motivation</a:t>
            </a:r>
            <a:r>
              <a:rPr b="1" lang="en-GB" sz="2800">
                <a:solidFill>
                  <a:srgbClr val="FFFFFF"/>
                </a:solidFill>
              </a:rPr>
              <a:t>	</a:t>
            </a:r>
            <a:endParaRPr b="1" sz="2800">
              <a:solidFill>
                <a:srgbClr val="FFFFFF"/>
              </a:solidFill>
            </a:endParaRPr>
          </a:p>
        </p:txBody>
      </p:sp>
      <p:sp>
        <p:nvSpPr>
          <p:cNvPr id="519" name="Shape 519"/>
          <p:cNvSpPr txBox="1"/>
          <p:nvPr/>
        </p:nvSpPr>
        <p:spPr>
          <a:xfrm>
            <a:off x="1009975" y="1553675"/>
            <a:ext cx="4471500" cy="3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Mitigate risk and damage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Reliably test new code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Test without hardware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Simulate behavior of different components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Simulate unavailable conditions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0" name="Shape 5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538" y="1553675"/>
            <a:ext cx="3190875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Simulation</a:t>
            </a:r>
            <a:endParaRPr/>
          </a:p>
        </p:txBody>
      </p:sp>
      <p:sp>
        <p:nvSpPr>
          <p:cNvPr id="526" name="Shape 526" title="GazeboGuidance.mp4">
            <a:hlinkClick r:id="rId3"/>
          </p:cNvPr>
          <p:cNvSpPr/>
          <p:nvPr/>
        </p:nvSpPr>
        <p:spPr>
          <a:xfrm>
            <a:off x="1935049" y="926025"/>
            <a:ext cx="5273900" cy="39554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Administrative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type="title"/>
          </p:nvPr>
        </p:nvSpPr>
        <p:spPr>
          <a:xfrm>
            <a:off x="657925" y="2917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Distribution </a:t>
            </a:r>
            <a:endParaRPr/>
          </a:p>
        </p:txBody>
      </p:sp>
      <p:sp>
        <p:nvSpPr>
          <p:cNvPr id="537" name="Shape 537"/>
          <p:cNvSpPr txBox="1"/>
          <p:nvPr/>
        </p:nvSpPr>
        <p:spPr>
          <a:xfrm>
            <a:off x="657925" y="1549750"/>
            <a:ext cx="2979600" cy="13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Julian Quitian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Project Manager 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Embedded Systems Engineer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8" name="Shape 538"/>
          <p:cNvSpPr txBox="1"/>
          <p:nvPr/>
        </p:nvSpPr>
        <p:spPr>
          <a:xfrm>
            <a:off x="5156250" y="1440400"/>
            <a:ext cx="2706600" cy="13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Ley Nezifort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Software E</a:t>
            </a: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ngineer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823825" y="3013900"/>
            <a:ext cx="2979600" cy="13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Dominic Williams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Systems Engineer</a:t>
            </a: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0" name="Shape 540"/>
          <p:cNvSpPr txBox="1"/>
          <p:nvPr/>
        </p:nvSpPr>
        <p:spPr>
          <a:xfrm>
            <a:off x="5156250" y="2904550"/>
            <a:ext cx="2859000" cy="13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Maverick Dusan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Power &amp; </a:t>
            </a: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Electronics</a:t>
            </a:r>
            <a:r>
              <a:rPr b="1"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Engineer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Challenges</a:t>
            </a:r>
            <a:endParaRPr/>
          </a:p>
        </p:txBody>
      </p:sp>
      <p:sp>
        <p:nvSpPr>
          <p:cNvPr id="546" name="Shape 54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Integration</a:t>
            </a:r>
            <a:r>
              <a:rPr lang="en-GB" sz="2400"/>
              <a:t> 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Requirements Changes 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Procurement Issues 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Testing Constraints</a:t>
            </a:r>
            <a:endParaRPr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PCB Challenges</a:t>
            </a:r>
            <a:endParaRPr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timeline</a:t>
            </a:r>
            <a:endParaRPr/>
          </a:p>
        </p:txBody>
      </p:sp>
      <p:sp>
        <p:nvSpPr>
          <p:cNvPr id="552" name="Shape 552"/>
          <p:cNvSpPr txBox="1"/>
          <p:nvPr/>
        </p:nvSpPr>
        <p:spPr>
          <a:xfrm>
            <a:off x="668301" y="1381775"/>
            <a:ext cx="653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FEB 1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429875" y="2872582"/>
            <a:ext cx="14160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Procurement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429875" y="3492350"/>
            <a:ext cx="14160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Submit order forms and acquire parts.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2005418" y="1381775"/>
            <a:ext cx="653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FEB 15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1818712" y="2872582"/>
            <a:ext cx="13791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Assembly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Shape 557"/>
          <p:cNvSpPr txBox="1"/>
          <p:nvPr/>
        </p:nvSpPr>
        <p:spPr>
          <a:xfrm>
            <a:off x="1818712" y="3492350"/>
            <a:ext cx="1379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Integrate components.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3333445" y="1381775"/>
            <a:ext cx="653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 1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3198081" y="2872582"/>
            <a:ext cx="13791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Flight Testing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Shape 560"/>
          <p:cNvSpPr txBox="1"/>
          <p:nvPr/>
        </p:nvSpPr>
        <p:spPr>
          <a:xfrm>
            <a:off x="3198081" y="3492347"/>
            <a:ext cx="1379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Conduct flight testing in stages.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4535927" y="1381775"/>
            <a:ext cx="7755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 15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4574108" y="2872582"/>
            <a:ext cx="13791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System Testing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Shape 563"/>
          <p:cNvSpPr txBox="1"/>
          <p:nvPr/>
        </p:nvSpPr>
        <p:spPr>
          <a:xfrm>
            <a:off x="4574108" y="3492350"/>
            <a:ext cx="1379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Adjust sensor and vision systems to flight readiness.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4" name="Shape 564"/>
          <p:cNvSpPr txBox="1"/>
          <p:nvPr/>
        </p:nvSpPr>
        <p:spPr>
          <a:xfrm>
            <a:off x="5979122" y="1381775"/>
            <a:ext cx="653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APR 1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5815854" y="2872582"/>
            <a:ext cx="15687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Presentation Prep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Shape 566"/>
          <p:cNvSpPr txBox="1"/>
          <p:nvPr/>
        </p:nvSpPr>
        <p:spPr>
          <a:xfrm>
            <a:off x="5946049" y="3492350"/>
            <a:ext cx="1379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Work on CDR delivery and competition day.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Shape 567"/>
          <p:cNvSpPr txBox="1"/>
          <p:nvPr/>
        </p:nvSpPr>
        <p:spPr>
          <a:xfrm>
            <a:off x="7304375" y="1381775"/>
            <a:ext cx="653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APR 13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7322540" y="2872582"/>
            <a:ext cx="1379100" cy="6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Competition</a:t>
            </a:r>
            <a:endParaRPr b="1"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Shape 569"/>
          <p:cNvSpPr txBox="1"/>
          <p:nvPr/>
        </p:nvSpPr>
        <p:spPr>
          <a:xfrm>
            <a:off x="7322540" y="3492350"/>
            <a:ext cx="13791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Win the LM Robocopters Competition!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70" name="Shape 570"/>
          <p:cNvCxnSpPr/>
          <p:nvPr/>
        </p:nvCxnSpPr>
        <p:spPr>
          <a:xfrm>
            <a:off x="1162387" y="1645628"/>
            <a:ext cx="775500" cy="990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1" name="Shape 571"/>
          <p:cNvSpPr/>
          <p:nvPr/>
        </p:nvSpPr>
        <p:spPr>
          <a:xfrm flipH="1">
            <a:off x="514509" y="2454674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514334" y="2667188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573" name="Shape 573"/>
          <p:cNvCxnSpPr/>
          <p:nvPr/>
        </p:nvCxnSpPr>
        <p:spPr>
          <a:xfrm>
            <a:off x="2489748" y="1645628"/>
            <a:ext cx="775500" cy="990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4" name="Shape 574"/>
          <p:cNvSpPr/>
          <p:nvPr/>
        </p:nvSpPr>
        <p:spPr>
          <a:xfrm flipH="1">
            <a:off x="1841870" y="2454674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99999"/>
                </a:solidFill>
              </a:rPr>
              <a:t>  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1841694" y="2667188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576" name="Shape 576"/>
          <p:cNvCxnSpPr/>
          <p:nvPr/>
        </p:nvCxnSpPr>
        <p:spPr>
          <a:xfrm>
            <a:off x="3817775" y="1645628"/>
            <a:ext cx="775500" cy="990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7" name="Shape 577"/>
          <p:cNvSpPr/>
          <p:nvPr/>
        </p:nvSpPr>
        <p:spPr>
          <a:xfrm flipH="1">
            <a:off x="3169897" y="2454674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3169722" y="2667188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579" name="Shape 579"/>
          <p:cNvCxnSpPr/>
          <p:nvPr/>
        </p:nvCxnSpPr>
        <p:spPr>
          <a:xfrm>
            <a:off x="5142595" y="1645628"/>
            <a:ext cx="775500" cy="9909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0" name="Shape 580"/>
          <p:cNvSpPr/>
          <p:nvPr/>
        </p:nvSpPr>
        <p:spPr>
          <a:xfrm flipH="1">
            <a:off x="4494717" y="2454674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4494542" y="2667188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582" name="Shape 582"/>
          <p:cNvCxnSpPr/>
          <p:nvPr/>
        </p:nvCxnSpPr>
        <p:spPr>
          <a:xfrm>
            <a:off x="6463452" y="1645628"/>
            <a:ext cx="775500" cy="9909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3" name="Shape 583"/>
          <p:cNvSpPr/>
          <p:nvPr/>
        </p:nvSpPr>
        <p:spPr>
          <a:xfrm flipH="1">
            <a:off x="5815574" y="2454674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5815399" y="2667188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585" name="Shape 585"/>
          <p:cNvCxnSpPr/>
          <p:nvPr/>
        </p:nvCxnSpPr>
        <p:spPr>
          <a:xfrm>
            <a:off x="7788705" y="1645628"/>
            <a:ext cx="775500" cy="9909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6" name="Shape 586"/>
          <p:cNvSpPr/>
          <p:nvPr/>
        </p:nvSpPr>
        <p:spPr>
          <a:xfrm flipH="1">
            <a:off x="7140827" y="2454674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7140651" y="2667188"/>
            <a:ext cx="1438500" cy="1920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/>
          <p:nvPr>
            <p:ph type="title"/>
          </p:nvPr>
        </p:nvSpPr>
        <p:spPr>
          <a:xfrm>
            <a:off x="1297500" y="4321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Final Project/Mass Budget</a:t>
            </a:r>
            <a:endParaRPr/>
          </a:p>
        </p:txBody>
      </p:sp>
      <p:graphicFrame>
        <p:nvGraphicFramePr>
          <p:cNvPr id="593" name="Shape 593"/>
          <p:cNvGraphicFramePr/>
          <p:nvPr/>
        </p:nvGraphicFramePr>
        <p:xfrm>
          <a:off x="468788" y="1419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{96D799CD-7EA8-493C-8F26-9CD22F02DF40}</a:tableStyleId>
              </a:tblPr>
              <a:tblGrid>
                <a:gridCol w="804850"/>
                <a:gridCol w="1380650"/>
                <a:gridCol w="680100"/>
                <a:gridCol w="766500"/>
                <a:gridCol w="670500"/>
              </a:tblGrid>
              <a:tr h="313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Component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Mass (lb)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Price ($)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Quantity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1650"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Structures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Frame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Cage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Camera Positioning Kit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0.15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$18.99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$134.59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$115.95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2900">
                <a:tc vMerge="1"/>
                <a:tc vMerge="1"/>
                <a:tc vMerge="1"/>
                <a:tc vMerge="1"/>
                <a:tc vMerge="1"/>
              </a:tr>
              <a:tr h="333200">
                <a:tc vMerge="1"/>
                <a:tc vMerge="1"/>
                <a:tc vMerge="1"/>
                <a:tc vMerge="1"/>
                <a:tc vMerge="1"/>
              </a:tr>
              <a:tr h="249975"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Propulsion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Motors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Propeller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ESC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0.17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$124.00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$8.30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$46.99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975">
                <a:tc vMerge="1"/>
                <a:tc vMerge="1"/>
                <a:tc vMerge="1"/>
                <a:tc vMerge="1"/>
                <a:tc vMerge="1"/>
              </a:tr>
              <a:tr h="117800">
                <a:tc vMerge="1"/>
                <a:tc vMerge="1"/>
                <a:tc vMerge="1"/>
                <a:tc vMerge="1"/>
                <a:tc vMerge="1"/>
              </a:tr>
              <a:tr h="249975"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Main Battery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Secondary Battery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Module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PDB/PCB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0.77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0.14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$66.59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$29.96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$8.48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$67.75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9975">
                <a:tc vMerge="1"/>
                <a:tc vMerge="1"/>
                <a:tc vMerge="1"/>
                <a:tc vMerge="1"/>
                <a:tc vMerge="1"/>
              </a:tr>
              <a:tr h="249975">
                <a:tc vMerge="1"/>
                <a:tc vMerge="1"/>
                <a:tc vMerge="1"/>
                <a:tc vMerge="1"/>
                <a:tc vMerge="1"/>
              </a:tr>
              <a:tr h="65600">
                <a:tc vMerge="1"/>
                <a:tc vMerge="1"/>
                <a:tc vMerge="1"/>
                <a:tc vMerge="1"/>
                <a:tc vMerge="1"/>
              </a:tr>
              <a:tr h="65600"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Vision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Camera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Gimbal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FlowCam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Transmitter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0.07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$74.99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$50.64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$112.35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$145.78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600">
                <a:tc vMerge="1"/>
                <a:tc vMerge="1"/>
                <a:tc vMerge="1"/>
                <a:tc vMerge="1"/>
                <a:tc vMerge="1"/>
              </a:tr>
              <a:tr h="65600">
                <a:tc vMerge="1"/>
                <a:tc vMerge="1"/>
                <a:tc vMerge="1"/>
                <a:tc vMerge="1"/>
                <a:tc vMerge="1"/>
              </a:tr>
              <a:tr h="65600">
                <a:tc vMerge="1"/>
                <a:tc vMerge="1"/>
                <a:tc vMerge="1"/>
                <a:tc vMerge="1"/>
                <a:tc vMerge="1"/>
              </a:tr>
            </a:tbl>
          </a:graphicData>
        </a:graphic>
      </p:graphicFrame>
      <p:cxnSp>
        <p:nvCxnSpPr>
          <p:cNvPr id="594" name="Shape 594"/>
          <p:cNvCxnSpPr/>
          <p:nvPr/>
        </p:nvCxnSpPr>
        <p:spPr>
          <a:xfrm>
            <a:off x="485963" y="1729800"/>
            <a:ext cx="4299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595" name="Shape 595"/>
          <p:cNvGraphicFramePr/>
          <p:nvPr/>
        </p:nvGraphicFramePr>
        <p:xfrm>
          <a:off x="5111313" y="1773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{96D799CD-7EA8-493C-8F26-9CD22F02DF40}</a:tableStyleId>
              </a:tblPr>
              <a:tblGrid>
                <a:gridCol w="651325"/>
                <a:gridCol w="1207900"/>
                <a:gridCol w="536175"/>
                <a:gridCol w="785650"/>
                <a:gridCol w="382850"/>
              </a:tblGrid>
              <a:tr h="194800">
                <a:tc rowSpan="7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Avionics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7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Flight Controller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Onboard Computer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Microcontroller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Sensors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Laser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Telemetry Kit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Receiver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7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0.08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7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$95.99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$36.46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$16.99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$19.78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$109.95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$36.99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$34.99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7"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800">
                <a:tc vMerge="1"/>
                <a:tc vMerge="1"/>
                <a:tc vMerge="1"/>
                <a:tc vMerge="1"/>
                <a:tc vMerge="1"/>
              </a:tr>
              <a:tr h="194800">
                <a:tc vMerge="1"/>
                <a:tc vMerge="1"/>
                <a:tc vMerge="1"/>
                <a:tc vMerge="1"/>
                <a:tc vMerge="1"/>
              </a:tr>
              <a:tr h="194800">
                <a:tc vMerge="1"/>
                <a:tc vMerge="1"/>
                <a:tc vMerge="1"/>
                <a:tc vMerge="1"/>
                <a:tc vMerge="1"/>
              </a:tr>
              <a:tr h="194800">
                <a:tc vMerge="1"/>
                <a:tc vMerge="1"/>
                <a:tc vMerge="1"/>
                <a:tc vMerge="1"/>
                <a:tc vMerge="1"/>
              </a:tr>
              <a:tr h="194800">
                <a:tc vMerge="1"/>
                <a:tc vMerge="1"/>
                <a:tc vMerge="1"/>
                <a:tc vMerge="1"/>
                <a:tc vMerge="1"/>
              </a:tr>
              <a:tr h="194800">
                <a:tc vMerge="1"/>
                <a:tc vMerge="1"/>
                <a:tc vMerge="1"/>
                <a:tc vMerge="1"/>
                <a:tc vMerge="1"/>
              </a:tr>
              <a:tr h="346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Excess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0.13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$125.42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4.5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$1,357.51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>
                    <a:lnL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596" name="Shape 596"/>
          <p:cNvCxnSpPr/>
          <p:nvPr/>
        </p:nvCxnSpPr>
        <p:spPr>
          <a:xfrm>
            <a:off x="5053688" y="3207600"/>
            <a:ext cx="33876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/>
          <p:nvPr>
            <p:ph type="title"/>
          </p:nvPr>
        </p:nvSpPr>
        <p:spPr>
          <a:xfrm>
            <a:off x="1116600" y="446775"/>
            <a:ext cx="6910800" cy="9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Acknowledgements</a:t>
            </a:r>
            <a:endParaRPr/>
          </a:p>
        </p:txBody>
      </p:sp>
      <p:pic>
        <p:nvPicPr>
          <p:cNvPr id="602" name="Shape 6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375" y="3720825"/>
            <a:ext cx="3502043" cy="9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900" y="1666362"/>
            <a:ext cx="1970182" cy="172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Shape 604"/>
          <p:cNvPicPr preferRelativeResize="0"/>
          <p:nvPr/>
        </p:nvPicPr>
        <p:blipFill rotWithShape="1">
          <a:blip r:embed="rId5">
            <a:alphaModFix/>
          </a:blip>
          <a:srcRect b="10780" l="4865" r="8554" t="13462"/>
          <a:stretch/>
        </p:blipFill>
        <p:spPr>
          <a:xfrm>
            <a:off x="456225" y="1606425"/>
            <a:ext cx="4610237" cy="302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Competition Changes</a:t>
            </a:r>
            <a:endParaRPr/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3669000" y="2530365"/>
            <a:ext cx="1806000" cy="15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Area 1: 1600ft</a:t>
            </a:r>
            <a:r>
              <a:rPr baseline="30000" lang="en-GB" sz="1800"/>
              <a:t>2</a:t>
            </a:r>
            <a:endParaRPr baseline="30000" sz="18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/>
              <a:t>Area 2: 870ft</a:t>
            </a:r>
            <a:r>
              <a:rPr baseline="30000" lang="en-GB" sz="1800"/>
              <a:t>2</a:t>
            </a:r>
            <a:endParaRPr baseline="30000" sz="1800"/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 b="3271" l="8053" r="-1485" t="11074"/>
          <a:stretch/>
        </p:blipFill>
        <p:spPr>
          <a:xfrm>
            <a:off x="5424925" y="1550300"/>
            <a:ext cx="3633499" cy="32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 b="0" l="2827" r="0" t="3100"/>
          <a:stretch/>
        </p:blipFill>
        <p:spPr>
          <a:xfrm>
            <a:off x="265425" y="1482413"/>
            <a:ext cx="3403576" cy="34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 txBox="1"/>
          <p:nvPr>
            <p:ph type="title"/>
          </p:nvPr>
        </p:nvSpPr>
        <p:spPr>
          <a:xfrm>
            <a:off x="2968488" y="714000"/>
            <a:ext cx="3207000" cy="10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Questions?</a:t>
            </a:r>
            <a:endParaRPr/>
          </a:p>
        </p:txBody>
      </p:sp>
      <p:pic>
        <p:nvPicPr>
          <p:cNvPr id="610" name="Shape 6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449" y="1842626"/>
            <a:ext cx="2401097" cy="3201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Component Decomposition</a:t>
            </a:r>
            <a:endParaRPr/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3059" l="0" r="931" t="1919"/>
          <a:stretch/>
        </p:blipFill>
        <p:spPr>
          <a:xfrm>
            <a:off x="1173950" y="1186950"/>
            <a:ext cx="6549000" cy="37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Drone Mechanics</a:t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370125" y="1307850"/>
            <a:ext cx="44031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Components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DJI F450 Frame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ESC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Sunnysky 2216 motors with 800 KV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1047 propellers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Camera Positioning Kit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000" y="1502849"/>
            <a:ext cx="3640576" cy="229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Cage Design</a:t>
            </a:r>
            <a:endParaRPr/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00" y="1653700"/>
            <a:ext cx="3921001" cy="24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925" y="1653700"/>
            <a:ext cx="3921000" cy="249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